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0" r:id="rId2"/>
    <p:sldId id="257" r:id="rId3"/>
    <p:sldId id="258" r:id="rId4"/>
    <p:sldId id="259" r:id="rId5"/>
    <p:sldId id="261" r:id="rId6"/>
    <p:sldId id="262" r:id="rId7"/>
    <p:sldId id="256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78014"/>
  </p:normalViewPr>
  <p:slideViewPr>
    <p:cSldViewPr snapToGrid="0">
      <p:cViewPr varScale="1">
        <p:scale>
          <a:sx n="97" d="100"/>
          <a:sy n="97" d="100"/>
        </p:scale>
        <p:origin x="1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A694F-02FE-C14A-BB72-75981D87DB9C}" type="datetimeFigureOut">
              <a:rPr lang="en-US" smtClean="0"/>
              <a:t>1/10/26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6BF3B-06BB-9240-9ECE-1540F21FC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3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6BF3B-06BB-9240-9ECE-1540F21FC9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3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6BF3B-06BB-9240-9ECE-1540F21FC9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5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6BF3B-06BB-9240-9ECE-1540F21FC9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4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7BDE9-ED63-A1C0-FF0E-8A3FD8944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22DB7-CD85-9E62-D7E2-ED886D0AA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632CA-FC28-7108-26E5-E09868A2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7B481-4796-88DE-19A6-9DCE120F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928A0-F3BC-D698-388F-3DCC28F42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2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B8E7-1A0B-46C9-4F0F-740D14D1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7AAFE-4FED-CB56-99E6-62DA9B8D0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01459-3313-6762-02CD-459CCF31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3328B-769E-1EED-72A3-82E985227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534A-0277-C9B6-F322-D6314A8E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5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B58D48-0402-17D6-990D-BDC48E23D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668C0-F0A5-D882-1E05-F6C1EBD32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F8E4-586C-DC7B-38E3-753DCE61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5FA61-8C69-AD3D-70CC-7CC14C58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955B1-AA8C-77DC-AC34-D200A31B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8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F485-5FFB-B9F1-6AE2-C51B9F34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CDD7-6033-1B84-119E-9E16D0C96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36D07-BF4B-18E2-C4F8-A2AC2B12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C8D75-E45A-4180-C61F-8684FD92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94722-B4E6-373F-CF7E-38D42D10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1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5F26F-7DFA-96A6-E1A6-B7601AED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772C1-3572-3160-9E01-133964F4E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E0116-B4A8-E1EA-74E9-520EC551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BACEE-A6B6-87DA-9E1F-4935ED23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AC8CF-FC98-260A-97A1-4088F507A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5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BB19-9527-3636-4E75-F0847CB1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7DAE-B486-1614-E910-E570A6513A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077FA-28A4-6A7B-892F-CF11E6B62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3B55C-B6C1-FAC7-7F7D-01BFF8ED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CF734-CCE3-6A1E-39AC-22AA48FD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0A43E-3575-28BB-776D-2621BE3E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5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D7A1-2156-5201-7E51-F3D89E13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FFCBF-665C-F89A-7DA1-F623586E8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A1913-D872-5660-F657-6F06A389D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16FCA-A503-7DC2-B188-6116BFAF2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BC2B3-1694-85C8-582A-69F8969D2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6B900E-EC93-193A-7DB4-C34DBF6BF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BD850B-11E3-B087-9025-E46C87EF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0911CC-9368-FBBA-56AA-521341FAC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4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5D0B-E11E-A817-A4DC-E479A014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1D9B5-1640-3087-5669-44276CB6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F55AE-B1FF-54B8-B3CF-F62FF73B9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D9ECF2-8FB8-57EE-F74D-FF8F4B45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7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6AB4B-B1E3-5E32-A5C3-923A70A2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98F65-9D2D-3533-5731-56FA7052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BFD59-B31B-4896-1027-F2610C80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3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4929-CE33-3FA7-A2F0-3A26D6C1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DCC3-522D-A878-FFC6-6A15E5AAD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6E725-EEF5-A922-D4CA-DC3C268E7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47AC9-3F69-BF84-3FB0-7769B654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80E51-0C41-9CDC-65A7-FE30EBCF3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BF35B-D05E-F2A8-C4CA-F75749AF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8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F1CB-1E9E-DCEB-5087-4B71910A0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7FFDAB-EAA7-2094-452F-EA4893475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7FE82-1FAC-7BF3-B1AF-D9A42C7C6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9C463-F072-3C83-326F-D17E15A1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F03C9-2000-65F8-A4F7-DF839054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37CF3-BB54-E4F1-7C01-5A4C9E00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40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76E5C4-9345-DEF3-DE25-2961FDAE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193C-F799-C14D-E0DB-2602D7A6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EAD70-4AC6-8972-1996-3391B2A33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398D7-EC4C-AD40-B68A-D822E2809558}" type="datetimeFigureOut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EF52B-F8B3-4D8A-54B5-EC858C7D4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EBD2-FB6D-E3FC-70C0-1CBC2BE8F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B1F010-A19D-F547-8486-A97064E3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8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://vocab.getty.edu/page/aat/30001965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ocab.getty.edu/page/aat/300055836" TargetMode="External"/><Relationship Id="rId5" Type="http://schemas.openxmlformats.org/officeDocument/2006/relationships/hyperlink" Target="https://www.geonames.org/7778675/limerick-city.html" TargetMode="External"/><Relationship Id="rId4" Type="http://schemas.openxmlformats.org/officeDocument/2006/relationships/hyperlink" Target="https://www.huntmuseu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B18AEC-A89F-001C-CF86-DF9577543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78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7FCC440-182B-F5CB-B9E0-793646EA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6" y="-132521"/>
            <a:ext cx="5413513" cy="812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1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949BF4-FD8D-3FB4-523E-F18BFA9122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60" r="-896" b="23421"/>
          <a:stretch>
            <a:fillRect/>
          </a:stretch>
        </p:blipFill>
        <p:spPr>
          <a:xfrm>
            <a:off x="176141" y="3629725"/>
            <a:ext cx="11839720" cy="3323968"/>
          </a:xfrm>
          <a:prstGeom prst="rect">
            <a:avLst/>
          </a:prstGeom>
        </p:spPr>
      </p:pic>
      <p:pic>
        <p:nvPicPr>
          <p:cNvPr id="5" name="Picture 4" descr="A collage of several images of people working&#10;&#10;AI-generated content may be incorrect.">
            <a:extLst>
              <a:ext uri="{FF2B5EF4-FFF2-40B4-BE49-F238E27FC236}">
                <a16:creationId xmlns:a16="http://schemas.microsoft.com/office/drawing/2014/main" id="{3632019A-734C-8EF0-5CE1-25165CCA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35" y="0"/>
            <a:ext cx="6610865" cy="370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D7F07-DAE3-B25E-2D65-C3B95ABE2CFE}"/>
              </a:ext>
            </a:extLst>
          </p:cNvPr>
          <p:cNvSpPr txBox="1"/>
          <p:nvPr/>
        </p:nvSpPr>
        <p:spPr>
          <a:xfrm>
            <a:off x="176141" y="234779"/>
            <a:ext cx="48530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Mariana Diaz de Leon</a:t>
            </a:r>
          </a:p>
          <a:p>
            <a:endParaRPr lang="en-US" sz="3200" dirty="0"/>
          </a:p>
          <a:p>
            <a:r>
              <a:rPr lang="en-US" sz="3200" dirty="0"/>
              <a:t>Expert at the National Museum of Anthropology</a:t>
            </a:r>
          </a:p>
          <a:p>
            <a:endParaRPr lang="en-US" sz="3200" dirty="0"/>
          </a:p>
          <a:p>
            <a:r>
              <a:rPr lang="en-US" sz="3200" dirty="0"/>
              <a:t>Mexico City</a:t>
            </a:r>
          </a:p>
        </p:txBody>
      </p:sp>
    </p:spTree>
    <p:extLst>
      <p:ext uri="{BB962C8B-B14F-4D97-AF65-F5344CB8AC3E}">
        <p14:creationId xmlns:p14="http://schemas.microsoft.com/office/powerpoint/2010/main" val="364680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F9037-1FC5-9990-0856-B19D1A3C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64831"/>
          </a:xfrm>
          <a:prstGeom prst="rect">
            <a:avLst/>
          </a:prstGeom>
        </p:spPr>
      </p:pic>
      <p:pic>
        <p:nvPicPr>
          <p:cNvPr id="6" name="Picture 5" descr="A close-up of a web page&#10;&#10;AI-generated content may be incorrect.">
            <a:extLst>
              <a:ext uri="{FF2B5EF4-FFF2-40B4-BE49-F238E27FC236}">
                <a16:creationId xmlns:a16="http://schemas.microsoft.com/office/drawing/2014/main" id="{283D92F8-33F9-9BC9-4004-8A72BD298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44" y="2521072"/>
            <a:ext cx="7772400" cy="43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1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057D51-7FDD-6482-BEE8-5BB1547E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86" y="158134"/>
            <a:ext cx="11555627" cy="65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5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9560-0511-2D6E-0A6A-8EEF66D5F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EFCFB8F8-7730-6191-4640-9001F098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171" r="561" b="21982"/>
          <a:stretch>
            <a:fillRect/>
          </a:stretch>
        </p:blipFill>
        <p:spPr>
          <a:xfrm>
            <a:off x="5512548" y="364186"/>
            <a:ext cx="5751800" cy="5864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19412C-4B4A-B285-E096-8AE260008F88}"/>
              </a:ext>
            </a:extLst>
          </p:cNvPr>
          <p:cNvSpPr txBox="1"/>
          <p:nvPr/>
        </p:nvSpPr>
        <p:spPr>
          <a:xfrm>
            <a:off x="636104" y="1338470"/>
            <a:ext cx="3763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we moved too much, we got bad results!!!</a:t>
            </a:r>
          </a:p>
        </p:txBody>
      </p:sp>
    </p:spTree>
    <p:extLst>
      <p:ext uri="{BB962C8B-B14F-4D97-AF65-F5344CB8AC3E}">
        <p14:creationId xmlns:p14="http://schemas.microsoft.com/office/powerpoint/2010/main" val="2870048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1C29245-E1B9-3DAA-1BBD-E789A412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23768" r="232" b="17875"/>
          <a:stretch>
            <a:fillRect/>
          </a:stretch>
        </p:blipFill>
        <p:spPr>
          <a:xfrm>
            <a:off x="6446436" y="404550"/>
            <a:ext cx="4778156" cy="60488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4EDE52-D57B-A5A6-8475-A99B333ABF3F}"/>
              </a:ext>
            </a:extLst>
          </p:cNvPr>
          <p:cNvSpPr txBox="1"/>
          <p:nvPr/>
        </p:nvSpPr>
        <p:spPr>
          <a:xfrm>
            <a:off x="212034" y="1033670"/>
            <a:ext cx="4778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were scanning not the object but the outside as well!!!</a:t>
            </a:r>
          </a:p>
        </p:txBody>
      </p:sp>
    </p:spTree>
    <p:extLst>
      <p:ext uri="{BB962C8B-B14F-4D97-AF65-F5344CB8AC3E}">
        <p14:creationId xmlns:p14="http://schemas.microsoft.com/office/powerpoint/2010/main" val="330819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ild holding a circle&#10;&#10;AI-generated content may be incorrect.">
            <a:extLst>
              <a:ext uri="{FF2B5EF4-FFF2-40B4-BE49-F238E27FC236}">
                <a16:creationId xmlns:a16="http://schemas.microsoft.com/office/drawing/2014/main" id="{DA51F0DD-C27E-B2B7-74CB-1BF2E91F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40279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5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of a horse and rider image">
            <a:extLst>
              <a:ext uri="{FF2B5EF4-FFF2-40B4-BE49-F238E27FC236}">
                <a16:creationId xmlns:a16="http://schemas.microsoft.com/office/drawing/2014/main" id="{5571E64F-92E1-FE4A-ECCB-BBFBD15C8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53C08-9CDB-8631-7321-087F1AD1852A}"/>
              </a:ext>
            </a:extLst>
          </p:cNvPr>
          <p:cNvSpPr txBox="1"/>
          <p:nvPr/>
        </p:nvSpPr>
        <p:spPr>
          <a:xfrm>
            <a:off x="6990521" y="2551837"/>
            <a:ext cx="475090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6B6B6B"/>
                </a:solidFill>
                <a:effectLst/>
                <a:latin typeface="Ubuntu" panose="020B0504030602030204" pitchFamily="34" charset="0"/>
              </a:rPr>
              <a:t>Material: Clay. Accession no.: MG 139/001. Current location: </a:t>
            </a:r>
            <a:r>
              <a:rPr lang="en-US" sz="2000" b="0" i="0" u="none" strike="noStrike" dirty="0">
                <a:solidFill>
                  <a:srgbClr val="008CBA"/>
                </a:solidFill>
                <a:effectLst/>
                <a:latin typeface="Ubuntu" panose="020B0504030602030204" pitchFamily="34" charset="0"/>
                <a:hlinkClick r:id="rId4"/>
              </a:rPr>
              <a:t>The Hunt Museum</a:t>
            </a:r>
            <a:r>
              <a:rPr lang="en-US" sz="2000" b="0" i="0" u="none" strike="noStrike" dirty="0">
                <a:solidFill>
                  <a:srgbClr val="6B6B6B"/>
                </a:solidFill>
                <a:effectLst/>
                <a:latin typeface="Ubuntu" panose="020B0504030602030204" pitchFamily="34" charset="0"/>
              </a:rPr>
              <a:t>, </a:t>
            </a:r>
            <a:r>
              <a:rPr lang="en-US" sz="2000" b="0" i="0" u="none" strike="noStrike" dirty="0">
                <a:solidFill>
                  <a:srgbClr val="008CBA"/>
                </a:solidFill>
                <a:effectLst/>
                <a:latin typeface="Ubuntu" panose="020B0504030602030204" pitchFamily="34" charset="0"/>
                <a:hlinkClick r:id="rId5"/>
              </a:rPr>
              <a:t>Limerick</a:t>
            </a:r>
            <a:r>
              <a:rPr lang="en-US" sz="2000" b="0" i="0" u="none" strike="noStrike" dirty="0">
                <a:solidFill>
                  <a:srgbClr val="6B6B6B"/>
                </a:solidFill>
                <a:effectLst/>
                <a:latin typeface="Ubuntu" panose="020B0504030602030204" pitchFamily="34" charset="0"/>
              </a:rPr>
              <a:t>. </a:t>
            </a:r>
          </a:p>
          <a:p>
            <a:endParaRPr lang="en-US" sz="2000" dirty="0">
              <a:solidFill>
                <a:srgbClr val="6B6B6B"/>
              </a:solidFill>
              <a:latin typeface="Ubuntu" panose="020B0504030602030204" pitchFamily="34" charset="0"/>
            </a:endParaRPr>
          </a:p>
          <a:p>
            <a:r>
              <a:rPr lang="en-US" sz="2000" b="0" i="0" u="none" strike="noStrike" dirty="0">
                <a:solidFill>
                  <a:srgbClr val="6B6B6B"/>
                </a:solidFill>
                <a:effectLst/>
                <a:latin typeface="Ubuntu" panose="020B0504030602030204" pitchFamily="34" charset="0"/>
              </a:rPr>
              <a:t>A </a:t>
            </a:r>
            <a:r>
              <a:rPr lang="en-US" sz="2000" b="0" i="0" u="none" strike="noStrike" dirty="0">
                <a:solidFill>
                  <a:srgbClr val="008CBA"/>
                </a:solidFill>
                <a:effectLst/>
                <a:latin typeface="Ubuntu" panose="020B0504030602030204" pitchFamily="34" charset="0"/>
                <a:hlinkClick r:id="rId6"/>
              </a:rPr>
              <a:t>stylized </a:t>
            </a:r>
            <a:r>
              <a:rPr lang="en-US" sz="2000" b="0" i="0" u="none" strike="noStrike" dirty="0">
                <a:solidFill>
                  <a:srgbClr val="6B6B6B"/>
                </a:solidFill>
                <a:effectLst/>
                <a:latin typeface="Ubuntu" panose="020B0504030602030204" pitchFamily="34" charset="0"/>
              </a:rPr>
              <a:t>figure of a horse and rider. The arms of the rider are around the neck of the horse. Middle Eastern, </a:t>
            </a:r>
            <a:r>
              <a:rPr lang="en-US" sz="2000" b="0" i="0" u="none" strike="noStrike" dirty="0">
                <a:solidFill>
                  <a:srgbClr val="008CBA"/>
                </a:solidFill>
                <a:effectLst/>
                <a:latin typeface="Ubuntu" panose="020B0504030602030204" pitchFamily="34" charset="0"/>
                <a:hlinkClick r:id="rId7"/>
              </a:rPr>
              <a:t>Hittite</a:t>
            </a:r>
            <a:r>
              <a:rPr lang="en-US" sz="2000" b="0" i="0" u="none" strike="noStrike" dirty="0">
                <a:solidFill>
                  <a:srgbClr val="6B6B6B"/>
                </a:solidFill>
                <a:effectLst/>
                <a:latin typeface="Ubuntu" panose="020B0504030602030204" pitchFamily="34" charset="0"/>
              </a:rPr>
              <a:t>. </a:t>
            </a:r>
          </a:p>
          <a:p>
            <a:r>
              <a:rPr lang="en-US" sz="2000" b="0" i="0" u="none" strike="noStrike" dirty="0">
                <a:solidFill>
                  <a:srgbClr val="6B6B6B"/>
                </a:solidFill>
                <a:effectLst/>
                <a:latin typeface="Ubuntu" panose="020B0504030602030204" pitchFamily="34" charset="0"/>
              </a:rPr>
              <a:t>(old Turkey)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763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89</Words>
  <Application>Microsoft Macintosh PowerPoint</Application>
  <PresentationFormat>Widescreen</PresentationFormat>
  <Paragraphs>14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Lastras</dc:creator>
  <cp:lastModifiedBy>Luis Lastras</cp:lastModifiedBy>
  <cp:revision>4</cp:revision>
  <cp:lastPrinted>2026-01-09T21:03:47Z</cp:lastPrinted>
  <dcterms:created xsi:type="dcterms:W3CDTF">2026-01-09T00:41:10Z</dcterms:created>
  <dcterms:modified xsi:type="dcterms:W3CDTF">2026-01-11T13:40:52Z</dcterms:modified>
</cp:coreProperties>
</file>